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528" r:id="rId13"/>
  </p:sldMasterIdLst>
  <p:sldIdLst>
    <p:sldId id="256" r:id="rId14"/>
    <p:sldId id="257" r:id="rId15"/>
    <p:sldId id="287" r:id="rId16"/>
    <p:sldId id="288" r:id="rId17"/>
    <p:sldId id="289" r:id="rId18"/>
    <p:sldId id="285" r:id="rId19"/>
    <p:sldId id="298" r:id="rId20"/>
    <p:sldId id="258" r:id="rId21"/>
    <p:sldId id="260" r:id="rId22"/>
    <p:sldId id="281" r:id="rId23"/>
    <p:sldId id="261" r:id="rId24"/>
    <p:sldId id="259" r:id="rId25"/>
    <p:sldId id="262" r:id="rId26"/>
    <p:sldId id="282" r:id="rId27"/>
    <p:sldId id="272" r:id="rId28"/>
    <p:sldId id="286" r:id="rId29"/>
    <p:sldId id="265" r:id="rId30"/>
    <p:sldId id="263" r:id="rId31"/>
    <p:sldId id="284" r:id="rId32"/>
    <p:sldId id="268" r:id="rId33"/>
    <p:sldId id="270" r:id="rId34"/>
    <p:sldId id="269" r:id="rId35"/>
    <p:sldId id="294" r:id="rId36"/>
    <p:sldId id="296" r:id="rId37"/>
    <p:sldId id="271" r:id="rId38"/>
    <p:sldId id="274" r:id="rId39"/>
    <p:sldId id="279" r:id="rId40"/>
    <p:sldId id="276" r:id="rId41"/>
    <p:sldId id="277" r:id="rId42"/>
    <p:sldId id="295" r:id="rId43"/>
    <p:sldId id="290" r:id="rId44"/>
    <p:sldId id="264" r:id="rId45"/>
    <p:sldId id="292" r:id="rId46"/>
    <p:sldId id="293" r:id="rId47"/>
    <p:sldId id="297" r:id="rId48"/>
    <p:sldId id="280" r:id="rId49"/>
    <p:sldId id="283" r:id="rId50"/>
    <p:sldId id="27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8" Type="http://schemas.openxmlformats.org/officeDocument/2006/relationships/customXml" Target="../customXml/item8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E20BA5-EDDC-4A08-B640-85C0F0320B48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AC8869E-365F-48CA-A387-E5E61578287A}">
      <dgm:prSet phldrT="[Text]" custT="1"/>
      <dgm:spPr>
        <a:gradFill rotWithShape="0">
          <a:gsLst>
            <a:gs pos="0">
              <a:schemeClr val="tx1">
                <a:lumMod val="65000"/>
                <a:lumOff val="3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2400" dirty="0" smtClean="0"/>
            <a:t>Planning</a:t>
          </a:r>
          <a:endParaRPr lang="en-US" sz="2400" dirty="0"/>
        </a:p>
      </dgm:t>
    </dgm:pt>
    <dgm:pt modelId="{02C8B89A-EF17-4B9E-BF5A-5FF362AB272F}" type="parTrans" cxnId="{9BE5F897-0FDC-4D5A-89CF-6F174D648E68}">
      <dgm:prSet/>
      <dgm:spPr/>
      <dgm:t>
        <a:bodyPr/>
        <a:lstStyle/>
        <a:p>
          <a:endParaRPr lang="en-US"/>
        </a:p>
      </dgm:t>
    </dgm:pt>
    <dgm:pt modelId="{AB80A588-D6B4-4A84-8CD6-9ED9D19FB430}" type="sibTrans" cxnId="{9BE5F897-0FDC-4D5A-89CF-6F174D648E68}">
      <dgm:prSet/>
      <dgm:spPr/>
      <dgm:t>
        <a:bodyPr/>
        <a:lstStyle/>
        <a:p>
          <a:endParaRPr lang="en-US"/>
        </a:p>
      </dgm:t>
    </dgm:pt>
    <dgm:pt modelId="{DB0E7CD1-BFB4-4449-B76C-E5E55018268D}">
      <dgm:prSet phldrT="[Text]" custT="1"/>
      <dgm:spPr>
        <a:gradFill rotWithShape="0">
          <a:gsLst>
            <a:gs pos="0">
              <a:schemeClr val="tx1">
                <a:lumMod val="65000"/>
                <a:lumOff val="3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1600" dirty="0" smtClean="0"/>
            <a:t>Defined Scope</a:t>
          </a:r>
          <a:endParaRPr lang="en-US" sz="1600" dirty="0"/>
        </a:p>
      </dgm:t>
    </dgm:pt>
    <dgm:pt modelId="{8B5C658B-844A-40BE-8AF0-2FFABED5E529}" type="parTrans" cxnId="{7CF616AF-EE7B-4F2A-8FC7-9703CDEA8DF9}">
      <dgm:prSet/>
      <dgm:spPr/>
      <dgm:t>
        <a:bodyPr/>
        <a:lstStyle/>
        <a:p>
          <a:endParaRPr lang="en-US"/>
        </a:p>
      </dgm:t>
    </dgm:pt>
    <dgm:pt modelId="{6E05ACB4-D902-4481-BAE8-622B0A5F87E8}" type="sibTrans" cxnId="{7CF616AF-EE7B-4F2A-8FC7-9703CDEA8DF9}">
      <dgm:prSet/>
      <dgm:spPr/>
      <dgm:t>
        <a:bodyPr/>
        <a:lstStyle/>
        <a:p>
          <a:endParaRPr lang="en-US"/>
        </a:p>
      </dgm:t>
    </dgm:pt>
    <dgm:pt modelId="{5CB27A98-EA88-47B0-B119-D5A9F5A0347F}">
      <dgm:prSet phldrT="[Text]" custT="1"/>
      <dgm:spPr>
        <a:gradFill rotWithShape="0">
          <a:gsLst>
            <a:gs pos="0">
              <a:srgbClr val="00206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2400" dirty="0" smtClean="0"/>
            <a:t>Analysis</a:t>
          </a:r>
          <a:endParaRPr lang="en-US" sz="2400" dirty="0"/>
        </a:p>
      </dgm:t>
    </dgm:pt>
    <dgm:pt modelId="{1E863EB3-3007-47DB-97F8-508B51AA766E}" type="parTrans" cxnId="{4E2E386E-0D8F-4DD9-91FE-5CF902D46893}">
      <dgm:prSet/>
      <dgm:spPr/>
      <dgm:t>
        <a:bodyPr/>
        <a:lstStyle/>
        <a:p>
          <a:endParaRPr lang="en-US"/>
        </a:p>
      </dgm:t>
    </dgm:pt>
    <dgm:pt modelId="{2F63D491-C614-4D31-A0A9-FCEFAC484AF4}" type="sibTrans" cxnId="{4E2E386E-0D8F-4DD9-91FE-5CF902D46893}">
      <dgm:prSet/>
      <dgm:spPr/>
      <dgm:t>
        <a:bodyPr/>
        <a:lstStyle/>
        <a:p>
          <a:endParaRPr lang="en-US"/>
        </a:p>
      </dgm:t>
    </dgm:pt>
    <dgm:pt modelId="{F38CAD4C-4203-4784-9169-4CCF110F3252}">
      <dgm:prSet phldrT="[Text]" custT="1"/>
      <dgm:spPr>
        <a:gradFill rotWithShape="0">
          <a:gsLst>
            <a:gs pos="0">
              <a:srgbClr val="00206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1800" dirty="0" smtClean="0"/>
            <a:t>Gathered data from Data.Gov</a:t>
          </a:r>
          <a:endParaRPr lang="en-US" sz="1800" dirty="0"/>
        </a:p>
      </dgm:t>
    </dgm:pt>
    <dgm:pt modelId="{F66A2D6B-2F44-4F6B-B85D-FE89DEF75E2C}" type="parTrans" cxnId="{6FB1C4DE-B3C4-4BA3-93F2-4A11BEF1776C}">
      <dgm:prSet/>
      <dgm:spPr/>
      <dgm:t>
        <a:bodyPr/>
        <a:lstStyle/>
        <a:p>
          <a:endParaRPr lang="en-US"/>
        </a:p>
      </dgm:t>
    </dgm:pt>
    <dgm:pt modelId="{55D6B1BD-BA4D-4DD6-A90C-4B52B3B9F905}" type="sibTrans" cxnId="{6FB1C4DE-B3C4-4BA3-93F2-4A11BEF1776C}">
      <dgm:prSet/>
      <dgm:spPr/>
      <dgm:t>
        <a:bodyPr/>
        <a:lstStyle/>
        <a:p>
          <a:endParaRPr lang="en-US"/>
        </a:p>
      </dgm:t>
    </dgm:pt>
    <dgm:pt modelId="{F225613A-9D27-43DF-8212-A67F92DBC91D}">
      <dgm:prSet phldrT="[Text]" custT="1"/>
      <dgm:spPr>
        <a:gradFill rotWithShape="0">
          <a:gsLst>
            <a:gs pos="0">
              <a:srgbClr val="FFFF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2400" dirty="0" smtClean="0"/>
            <a:t>Design</a:t>
          </a:r>
          <a:endParaRPr lang="en-US" sz="2400" dirty="0"/>
        </a:p>
      </dgm:t>
    </dgm:pt>
    <dgm:pt modelId="{786145E8-B28E-47B0-8B00-61F39E5AA604}" type="parTrans" cxnId="{E7999938-F448-48F8-9330-FDA53F296BA0}">
      <dgm:prSet/>
      <dgm:spPr/>
      <dgm:t>
        <a:bodyPr/>
        <a:lstStyle/>
        <a:p>
          <a:endParaRPr lang="en-US"/>
        </a:p>
      </dgm:t>
    </dgm:pt>
    <dgm:pt modelId="{9EA17160-9BDC-41DB-8BA2-30BFB47D6C44}" type="sibTrans" cxnId="{E7999938-F448-48F8-9330-FDA53F296BA0}">
      <dgm:prSet/>
      <dgm:spPr/>
      <dgm:t>
        <a:bodyPr/>
        <a:lstStyle/>
        <a:p>
          <a:endParaRPr lang="en-US"/>
        </a:p>
      </dgm:t>
    </dgm:pt>
    <dgm:pt modelId="{B967976A-E43C-42C8-B159-305E767C8D08}">
      <dgm:prSet phldrT="[Text]" custT="1"/>
      <dgm:spPr>
        <a:gradFill rotWithShape="0">
          <a:gsLst>
            <a:gs pos="0">
              <a:srgbClr val="FFFF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1600" dirty="0" smtClean="0"/>
            <a:t>Gathered required softwares such as Azure, Power View, Microsoft Power BI</a:t>
          </a:r>
          <a:endParaRPr lang="en-US" sz="1600" dirty="0"/>
        </a:p>
      </dgm:t>
    </dgm:pt>
    <dgm:pt modelId="{1E000EA0-813E-48C6-A3E2-72E8E973EF0B}" type="parTrans" cxnId="{EA660175-632C-42DD-8455-ADB5D6FBBBC0}">
      <dgm:prSet/>
      <dgm:spPr/>
      <dgm:t>
        <a:bodyPr/>
        <a:lstStyle/>
        <a:p>
          <a:endParaRPr lang="en-US"/>
        </a:p>
      </dgm:t>
    </dgm:pt>
    <dgm:pt modelId="{17B3641A-AFB1-4DEE-B4A3-292171AE415B}" type="sibTrans" cxnId="{EA660175-632C-42DD-8455-ADB5D6FBBBC0}">
      <dgm:prSet/>
      <dgm:spPr/>
      <dgm:t>
        <a:bodyPr/>
        <a:lstStyle/>
        <a:p>
          <a:endParaRPr lang="en-US"/>
        </a:p>
      </dgm:t>
    </dgm:pt>
    <dgm:pt modelId="{66107526-80D5-4E2F-826A-3AC881828B37}">
      <dgm:prSet custT="1"/>
      <dgm:spPr>
        <a:gradFill rotWithShape="0">
          <a:gsLst>
            <a:gs pos="0">
              <a:srgbClr val="FF00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2800" dirty="0" smtClean="0"/>
            <a:t>Testing</a:t>
          </a:r>
          <a:endParaRPr lang="en-US" sz="2800" dirty="0"/>
        </a:p>
      </dgm:t>
    </dgm:pt>
    <dgm:pt modelId="{F6387FE4-5737-4F5F-8945-39B5326EFC11}" type="parTrans" cxnId="{A8EE461C-285D-4CFB-A106-4DD6EF51FDCD}">
      <dgm:prSet/>
      <dgm:spPr/>
      <dgm:t>
        <a:bodyPr/>
        <a:lstStyle/>
        <a:p>
          <a:endParaRPr lang="en-US"/>
        </a:p>
      </dgm:t>
    </dgm:pt>
    <dgm:pt modelId="{65C13ED0-8C52-4406-BD99-7AE16695CF3B}" type="sibTrans" cxnId="{A8EE461C-285D-4CFB-A106-4DD6EF51FDCD}">
      <dgm:prSet/>
      <dgm:spPr/>
      <dgm:t>
        <a:bodyPr/>
        <a:lstStyle/>
        <a:p>
          <a:endParaRPr lang="en-US"/>
        </a:p>
      </dgm:t>
    </dgm:pt>
    <dgm:pt modelId="{62A7ECE3-3F94-451E-8F4B-1213C0F96FE9}">
      <dgm:prSet phldrT="[Text]" custT="1"/>
      <dgm:spPr>
        <a:gradFill rotWithShape="0">
          <a:gsLst>
            <a:gs pos="0">
              <a:schemeClr val="tx1">
                <a:lumMod val="65000"/>
                <a:lumOff val="3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1600" dirty="0" smtClean="0"/>
            <a:t>Requirement Gathering</a:t>
          </a:r>
          <a:endParaRPr lang="en-US" sz="1600" dirty="0"/>
        </a:p>
      </dgm:t>
    </dgm:pt>
    <dgm:pt modelId="{180CFBC3-C4CA-48B3-8228-583A765DE654}" type="parTrans" cxnId="{2394610F-ABAA-4880-8BEC-4C7FD177C1B6}">
      <dgm:prSet/>
      <dgm:spPr/>
      <dgm:t>
        <a:bodyPr/>
        <a:lstStyle/>
        <a:p>
          <a:endParaRPr lang="en-US"/>
        </a:p>
      </dgm:t>
    </dgm:pt>
    <dgm:pt modelId="{2D28A998-C3D9-46CD-A928-391EF7A3FF04}" type="sibTrans" cxnId="{2394610F-ABAA-4880-8BEC-4C7FD177C1B6}">
      <dgm:prSet/>
      <dgm:spPr/>
      <dgm:t>
        <a:bodyPr/>
        <a:lstStyle/>
        <a:p>
          <a:endParaRPr lang="en-US"/>
        </a:p>
      </dgm:t>
    </dgm:pt>
    <dgm:pt modelId="{BDA11256-76DC-40E2-ACD6-49925035598B}">
      <dgm:prSet phldrT="[Text]" custT="1"/>
      <dgm:spPr>
        <a:gradFill rotWithShape="0">
          <a:gsLst>
            <a:gs pos="0">
              <a:schemeClr val="tx1">
                <a:lumMod val="65000"/>
                <a:lumOff val="3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1600" dirty="0" smtClean="0"/>
            <a:t>Time Estimation</a:t>
          </a:r>
          <a:endParaRPr lang="en-US" sz="1600" dirty="0"/>
        </a:p>
      </dgm:t>
    </dgm:pt>
    <dgm:pt modelId="{2EC4B80F-66C6-4515-99E1-CABB9C32096E}" type="parTrans" cxnId="{34FBAFF0-6F1F-4817-A3A2-7C75C51BB839}">
      <dgm:prSet/>
      <dgm:spPr/>
      <dgm:t>
        <a:bodyPr/>
        <a:lstStyle/>
        <a:p>
          <a:endParaRPr lang="en-US"/>
        </a:p>
      </dgm:t>
    </dgm:pt>
    <dgm:pt modelId="{DF4E8A39-4DE0-4CCE-8456-743C33D1752D}" type="sibTrans" cxnId="{34FBAFF0-6F1F-4817-A3A2-7C75C51BB839}">
      <dgm:prSet/>
      <dgm:spPr/>
      <dgm:t>
        <a:bodyPr/>
        <a:lstStyle/>
        <a:p>
          <a:endParaRPr lang="en-US"/>
        </a:p>
      </dgm:t>
    </dgm:pt>
    <dgm:pt modelId="{590760A0-4AD3-4266-AC48-0D58CAE201CC}">
      <dgm:prSet phldrT="[Text]" custT="1"/>
      <dgm:spPr>
        <a:gradFill rotWithShape="0">
          <a:gsLst>
            <a:gs pos="0">
              <a:srgbClr val="00206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endParaRPr lang="en-US" sz="1800" dirty="0"/>
        </a:p>
      </dgm:t>
    </dgm:pt>
    <dgm:pt modelId="{6678F568-2E6C-423C-BB8F-77F12C414C7E}" type="parTrans" cxnId="{95185371-6D15-48BE-BA27-EBEB39948D21}">
      <dgm:prSet/>
      <dgm:spPr/>
      <dgm:t>
        <a:bodyPr/>
        <a:lstStyle/>
        <a:p>
          <a:endParaRPr lang="en-US"/>
        </a:p>
      </dgm:t>
    </dgm:pt>
    <dgm:pt modelId="{B9BE40D5-3A65-470F-A688-4219E7A38E3E}" type="sibTrans" cxnId="{95185371-6D15-48BE-BA27-EBEB39948D21}">
      <dgm:prSet/>
      <dgm:spPr/>
      <dgm:t>
        <a:bodyPr/>
        <a:lstStyle/>
        <a:p>
          <a:endParaRPr lang="en-US"/>
        </a:p>
      </dgm:t>
    </dgm:pt>
    <dgm:pt modelId="{52DCBDD5-10A8-4D57-BF41-D9F497B1488A}">
      <dgm:prSet custT="1"/>
      <dgm:spPr>
        <a:gradFill rotWithShape="0"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2400" dirty="0" smtClean="0"/>
            <a:t>Implementation</a:t>
          </a:r>
        </a:p>
      </dgm:t>
    </dgm:pt>
    <dgm:pt modelId="{3A8DF587-F5CF-4A71-84D0-A058503F86CE}" type="sibTrans" cxnId="{C7B2B59D-BF77-48FC-AC89-211EFF5D3008}">
      <dgm:prSet/>
      <dgm:spPr/>
      <dgm:t>
        <a:bodyPr/>
        <a:lstStyle/>
        <a:p>
          <a:endParaRPr lang="en-US"/>
        </a:p>
      </dgm:t>
    </dgm:pt>
    <dgm:pt modelId="{AD5815AE-EB9E-46F2-8FB4-72C5F23312A6}" type="parTrans" cxnId="{C7B2B59D-BF77-48FC-AC89-211EFF5D3008}">
      <dgm:prSet/>
      <dgm:spPr/>
      <dgm:t>
        <a:bodyPr/>
        <a:lstStyle/>
        <a:p>
          <a:endParaRPr lang="en-US"/>
        </a:p>
      </dgm:t>
    </dgm:pt>
    <dgm:pt modelId="{40B615BA-E204-411D-8BE1-C9C200D799EE}">
      <dgm:prSet custT="1"/>
      <dgm:spPr>
        <a:gradFill rotWithShape="0"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1600" dirty="0" smtClean="0"/>
            <a:t>Developed Queries &amp; Created Tables</a:t>
          </a:r>
          <a:endParaRPr lang="en-US" sz="1600" dirty="0"/>
        </a:p>
      </dgm:t>
    </dgm:pt>
    <dgm:pt modelId="{A1F96770-F258-4083-928D-375AB9B529C0}" type="sibTrans" cxnId="{C63A13FB-C56C-4031-BB0B-2752D91114DC}">
      <dgm:prSet/>
      <dgm:spPr/>
      <dgm:t>
        <a:bodyPr/>
        <a:lstStyle/>
        <a:p>
          <a:endParaRPr lang="en-US"/>
        </a:p>
      </dgm:t>
    </dgm:pt>
    <dgm:pt modelId="{746194AA-D365-49FF-8D39-324350B55186}" type="parTrans" cxnId="{C63A13FB-C56C-4031-BB0B-2752D91114DC}">
      <dgm:prSet/>
      <dgm:spPr/>
      <dgm:t>
        <a:bodyPr/>
        <a:lstStyle/>
        <a:p>
          <a:endParaRPr lang="en-US"/>
        </a:p>
      </dgm:t>
    </dgm:pt>
    <dgm:pt modelId="{944FBF3F-F133-4E29-B66F-5D2CF34F2A6E}">
      <dgm:prSet custT="1"/>
      <dgm:spPr>
        <a:gradFill rotWithShape="0">
          <a:gsLst>
            <a:gs pos="0">
              <a:srgbClr val="FF00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r>
            <a:rPr lang="en-US" sz="1600" dirty="0" smtClean="0"/>
            <a:t>Analysis made on the created Tables using graph and Map</a:t>
          </a:r>
          <a:endParaRPr lang="en-US" sz="1600" dirty="0"/>
        </a:p>
      </dgm:t>
    </dgm:pt>
    <dgm:pt modelId="{5C434BA6-55BA-4307-A64F-750AB6423DDF}" type="parTrans" cxnId="{B9B3F607-D754-4EAE-9038-310376C8762F}">
      <dgm:prSet/>
      <dgm:spPr/>
      <dgm:t>
        <a:bodyPr/>
        <a:lstStyle/>
        <a:p>
          <a:endParaRPr lang="en-US"/>
        </a:p>
      </dgm:t>
    </dgm:pt>
    <dgm:pt modelId="{C6C15862-1200-4DB9-8B1E-23B921D365EA}" type="sibTrans" cxnId="{B9B3F607-D754-4EAE-9038-310376C8762F}">
      <dgm:prSet/>
      <dgm:spPr/>
      <dgm:t>
        <a:bodyPr/>
        <a:lstStyle/>
        <a:p>
          <a:endParaRPr lang="en-US"/>
        </a:p>
      </dgm:t>
    </dgm:pt>
    <dgm:pt modelId="{AEE787D2-C360-4B8E-AB69-C3AFD070E76E}">
      <dgm:prSet custT="1"/>
      <dgm:spPr>
        <a:gradFill rotWithShape="0"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</dgm:spPr>
      <dgm:t>
        <a:bodyPr/>
        <a:lstStyle/>
        <a:p>
          <a:endParaRPr lang="en-US" sz="1600" dirty="0"/>
        </a:p>
      </dgm:t>
    </dgm:pt>
    <dgm:pt modelId="{E686C44B-8476-4DDD-B787-F1AF72F1100D}" type="parTrans" cxnId="{414E631C-369B-4D79-A4BB-9F76F44A4A1F}">
      <dgm:prSet/>
      <dgm:spPr/>
      <dgm:t>
        <a:bodyPr/>
        <a:lstStyle/>
        <a:p>
          <a:endParaRPr lang="en-US"/>
        </a:p>
      </dgm:t>
    </dgm:pt>
    <dgm:pt modelId="{E072B073-5F74-4BD3-AF5A-5A0B24007971}" type="sibTrans" cxnId="{414E631C-369B-4D79-A4BB-9F76F44A4A1F}">
      <dgm:prSet/>
      <dgm:spPr/>
      <dgm:t>
        <a:bodyPr/>
        <a:lstStyle/>
        <a:p>
          <a:endParaRPr lang="en-US"/>
        </a:p>
      </dgm:t>
    </dgm:pt>
    <dgm:pt modelId="{32285992-0F2B-472D-9FBF-D52637142CCF}" type="pres">
      <dgm:prSet presAssocID="{B8E20BA5-EDDC-4A08-B640-85C0F0320B4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0C4342-5211-4A6F-A8D1-D2047E277ACD}" type="pres">
      <dgm:prSet presAssocID="{9AC8869E-365F-48CA-A387-E5E61578287A}" presName="parAndChTx" presStyleLbl="node1" presStyleIdx="0" presStyleCnt="5" custScaleX="170884" custScaleY="208424" custLinFactNeighborX="4365" custLinFactNeighborY="10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4D36FD-2105-4052-AC4D-78DC1DB96F57}" type="pres">
      <dgm:prSet presAssocID="{AB80A588-D6B4-4A84-8CD6-9ED9D19FB430}" presName="parAndChSpace" presStyleCnt="0"/>
      <dgm:spPr/>
      <dgm:t>
        <a:bodyPr/>
        <a:lstStyle/>
        <a:p>
          <a:endParaRPr lang="en-US"/>
        </a:p>
      </dgm:t>
    </dgm:pt>
    <dgm:pt modelId="{7F516FC7-C4CE-4B53-B224-9B2A8216BE40}" type="pres">
      <dgm:prSet presAssocID="{5CB27A98-EA88-47B0-B119-D5A9F5A0347F}" presName="parAndChTx" presStyleLbl="node1" presStyleIdx="1" presStyleCnt="5" custScaleX="205178" custScaleY="2117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6DC3A-95B6-4C84-82C9-CFA64E0AFFB5}" type="pres">
      <dgm:prSet presAssocID="{2F63D491-C614-4D31-A0A9-FCEFAC484AF4}" presName="parAndChSpace" presStyleCnt="0"/>
      <dgm:spPr/>
      <dgm:t>
        <a:bodyPr/>
        <a:lstStyle/>
        <a:p>
          <a:endParaRPr lang="en-US"/>
        </a:p>
      </dgm:t>
    </dgm:pt>
    <dgm:pt modelId="{D87EFEB6-5861-4C5A-94B3-4F0E9C04343C}" type="pres">
      <dgm:prSet presAssocID="{F225613A-9D27-43DF-8212-A67F92DBC91D}" presName="parAndChTx" presStyleLbl="node1" presStyleIdx="2" presStyleCnt="5" custScaleX="275863" custScaleY="2113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1229F-CE60-40F8-9A62-05F459F4B886}" type="pres">
      <dgm:prSet presAssocID="{9EA17160-9BDC-41DB-8BA2-30BFB47D6C44}" presName="parAndChSpace" presStyleCnt="0"/>
      <dgm:spPr/>
      <dgm:t>
        <a:bodyPr/>
        <a:lstStyle/>
        <a:p>
          <a:endParaRPr lang="en-US"/>
        </a:p>
      </dgm:t>
    </dgm:pt>
    <dgm:pt modelId="{424552EE-7B13-4EFA-95E8-F939280AFB97}" type="pres">
      <dgm:prSet presAssocID="{52DCBDD5-10A8-4D57-BF41-D9F497B1488A}" presName="parAndChTx" presStyleLbl="node1" presStyleIdx="3" presStyleCnt="5" custScaleX="207213" custScaleY="2098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259A80-4CF2-40FB-AC6C-A16FC9373209}" type="pres">
      <dgm:prSet presAssocID="{3A8DF587-F5CF-4A71-84D0-A058503F86CE}" presName="parAndChSpace" presStyleCnt="0"/>
      <dgm:spPr/>
      <dgm:t>
        <a:bodyPr/>
        <a:lstStyle/>
        <a:p>
          <a:endParaRPr lang="en-US"/>
        </a:p>
      </dgm:t>
    </dgm:pt>
    <dgm:pt modelId="{BB25438A-C06D-4AA6-B9FC-843B7ACBD8ED}" type="pres">
      <dgm:prSet presAssocID="{66107526-80D5-4E2F-826A-3AC881828B37}" presName="parAndChTx" presStyleLbl="node1" presStyleIdx="4" presStyleCnt="5" custScaleX="211869" custScaleY="206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919A9A-E1FF-4AE3-B6C4-0B884916BB5B}" type="presOf" srcId="{62A7ECE3-3F94-451E-8F4B-1213C0F96FE9}" destId="{5B0C4342-5211-4A6F-A8D1-D2047E277ACD}" srcOrd="0" destOrd="2" presId="urn:microsoft.com/office/officeart/2005/8/layout/hChevron3"/>
    <dgm:cxn modelId="{414E631C-369B-4D79-A4BB-9F76F44A4A1F}" srcId="{52DCBDD5-10A8-4D57-BF41-D9F497B1488A}" destId="{AEE787D2-C360-4B8E-AB69-C3AFD070E76E}" srcOrd="1" destOrd="0" parTransId="{E686C44B-8476-4DDD-B787-F1AF72F1100D}" sibTransId="{E072B073-5F74-4BD3-AF5A-5A0B24007971}"/>
    <dgm:cxn modelId="{5500A439-7897-428A-97A4-31521020E356}" type="presOf" srcId="{52DCBDD5-10A8-4D57-BF41-D9F497B1488A}" destId="{424552EE-7B13-4EFA-95E8-F939280AFB97}" srcOrd="0" destOrd="0" presId="urn:microsoft.com/office/officeart/2005/8/layout/hChevron3"/>
    <dgm:cxn modelId="{6FB1C4DE-B3C4-4BA3-93F2-4A11BEF1776C}" srcId="{5CB27A98-EA88-47B0-B119-D5A9F5A0347F}" destId="{F38CAD4C-4203-4784-9169-4CCF110F3252}" srcOrd="0" destOrd="0" parTransId="{F66A2D6B-2F44-4F6B-B85D-FE89DEF75E2C}" sibTransId="{55D6B1BD-BA4D-4DD6-A90C-4B52B3B9F905}"/>
    <dgm:cxn modelId="{CBF15C89-4A3A-42D5-9256-9DA8CBCBC1F7}" type="presOf" srcId="{F38CAD4C-4203-4784-9169-4CCF110F3252}" destId="{7F516FC7-C4CE-4B53-B224-9B2A8216BE40}" srcOrd="0" destOrd="1" presId="urn:microsoft.com/office/officeart/2005/8/layout/hChevron3"/>
    <dgm:cxn modelId="{546F48CB-65ED-45C1-B5F1-31A34B2D613F}" type="presOf" srcId="{DB0E7CD1-BFB4-4449-B76C-E5E55018268D}" destId="{5B0C4342-5211-4A6F-A8D1-D2047E277ACD}" srcOrd="0" destOrd="1" presId="urn:microsoft.com/office/officeart/2005/8/layout/hChevron3"/>
    <dgm:cxn modelId="{4E2E386E-0D8F-4DD9-91FE-5CF902D46893}" srcId="{B8E20BA5-EDDC-4A08-B640-85C0F0320B48}" destId="{5CB27A98-EA88-47B0-B119-D5A9F5A0347F}" srcOrd="1" destOrd="0" parTransId="{1E863EB3-3007-47DB-97F8-508B51AA766E}" sibTransId="{2F63D491-C614-4D31-A0A9-FCEFAC484AF4}"/>
    <dgm:cxn modelId="{015B6A07-5B2D-4E68-A77E-F131D41A2FC8}" type="presOf" srcId="{66107526-80D5-4E2F-826A-3AC881828B37}" destId="{BB25438A-C06D-4AA6-B9FC-843B7ACBD8ED}" srcOrd="0" destOrd="0" presId="urn:microsoft.com/office/officeart/2005/8/layout/hChevron3"/>
    <dgm:cxn modelId="{FBF2D449-2A47-4A75-AEEA-6B46C48AB583}" type="presOf" srcId="{944FBF3F-F133-4E29-B66F-5D2CF34F2A6E}" destId="{BB25438A-C06D-4AA6-B9FC-843B7ACBD8ED}" srcOrd="0" destOrd="1" presId="urn:microsoft.com/office/officeart/2005/8/layout/hChevron3"/>
    <dgm:cxn modelId="{EA660175-632C-42DD-8455-ADB5D6FBBBC0}" srcId="{F225613A-9D27-43DF-8212-A67F92DBC91D}" destId="{B967976A-E43C-42C8-B159-305E767C8D08}" srcOrd="0" destOrd="0" parTransId="{1E000EA0-813E-48C6-A3E2-72E8E973EF0B}" sibTransId="{17B3641A-AFB1-4DEE-B4A3-292171AE415B}"/>
    <dgm:cxn modelId="{B9B3F607-D754-4EAE-9038-310376C8762F}" srcId="{66107526-80D5-4E2F-826A-3AC881828B37}" destId="{944FBF3F-F133-4E29-B66F-5D2CF34F2A6E}" srcOrd="0" destOrd="0" parTransId="{5C434BA6-55BA-4307-A64F-750AB6423DDF}" sibTransId="{C6C15862-1200-4DB9-8B1E-23B921D365EA}"/>
    <dgm:cxn modelId="{C99E036A-91BF-40D4-B6FA-4066CF0CBE36}" type="presOf" srcId="{BDA11256-76DC-40E2-ACD6-49925035598B}" destId="{5B0C4342-5211-4A6F-A8D1-D2047E277ACD}" srcOrd="0" destOrd="3" presId="urn:microsoft.com/office/officeart/2005/8/layout/hChevron3"/>
    <dgm:cxn modelId="{9EDC06DA-1B9C-4880-ABDD-2BB9FD6BEC6D}" type="presOf" srcId="{590760A0-4AD3-4266-AC48-0D58CAE201CC}" destId="{7F516FC7-C4CE-4B53-B224-9B2A8216BE40}" srcOrd="0" destOrd="2" presId="urn:microsoft.com/office/officeart/2005/8/layout/hChevron3"/>
    <dgm:cxn modelId="{9BE5F897-0FDC-4D5A-89CF-6F174D648E68}" srcId="{B8E20BA5-EDDC-4A08-B640-85C0F0320B48}" destId="{9AC8869E-365F-48CA-A387-E5E61578287A}" srcOrd="0" destOrd="0" parTransId="{02C8B89A-EF17-4B9E-BF5A-5FF362AB272F}" sibTransId="{AB80A588-D6B4-4A84-8CD6-9ED9D19FB430}"/>
    <dgm:cxn modelId="{FC62234E-6BE0-4638-A393-8D380435B074}" type="presOf" srcId="{B967976A-E43C-42C8-B159-305E767C8D08}" destId="{D87EFEB6-5861-4C5A-94B3-4F0E9C04343C}" srcOrd="0" destOrd="1" presId="urn:microsoft.com/office/officeart/2005/8/layout/hChevron3"/>
    <dgm:cxn modelId="{2394610F-ABAA-4880-8BEC-4C7FD177C1B6}" srcId="{9AC8869E-365F-48CA-A387-E5E61578287A}" destId="{62A7ECE3-3F94-451E-8F4B-1213C0F96FE9}" srcOrd="1" destOrd="0" parTransId="{180CFBC3-C4CA-48B3-8228-583A765DE654}" sibTransId="{2D28A998-C3D9-46CD-A928-391EF7A3FF04}"/>
    <dgm:cxn modelId="{C7B2B59D-BF77-48FC-AC89-211EFF5D3008}" srcId="{B8E20BA5-EDDC-4A08-B640-85C0F0320B48}" destId="{52DCBDD5-10A8-4D57-BF41-D9F497B1488A}" srcOrd="3" destOrd="0" parTransId="{AD5815AE-EB9E-46F2-8FB4-72C5F23312A6}" sibTransId="{3A8DF587-F5CF-4A71-84D0-A058503F86CE}"/>
    <dgm:cxn modelId="{95185371-6D15-48BE-BA27-EBEB39948D21}" srcId="{5CB27A98-EA88-47B0-B119-D5A9F5A0347F}" destId="{590760A0-4AD3-4266-AC48-0D58CAE201CC}" srcOrd="1" destOrd="0" parTransId="{6678F568-2E6C-423C-BB8F-77F12C414C7E}" sibTransId="{B9BE40D5-3A65-470F-A688-4219E7A38E3E}"/>
    <dgm:cxn modelId="{7CF616AF-EE7B-4F2A-8FC7-9703CDEA8DF9}" srcId="{9AC8869E-365F-48CA-A387-E5E61578287A}" destId="{DB0E7CD1-BFB4-4449-B76C-E5E55018268D}" srcOrd="0" destOrd="0" parTransId="{8B5C658B-844A-40BE-8AF0-2FFABED5E529}" sibTransId="{6E05ACB4-D902-4481-BAE8-622B0A5F87E8}"/>
    <dgm:cxn modelId="{E3EC93A6-5193-43AA-B880-D97E874FE5EE}" type="presOf" srcId="{B8E20BA5-EDDC-4A08-B640-85C0F0320B48}" destId="{32285992-0F2B-472D-9FBF-D52637142CCF}" srcOrd="0" destOrd="0" presId="urn:microsoft.com/office/officeart/2005/8/layout/hChevron3"/>
    <dgm:cxn modelId="{BA0AE594-BE57-4FCD-9473-8216051C7D1F}" type="presOf" srcId="{40B615BA-E204-411D-8BE1-C9C200D799EE}" destId="{424552EE-7B13-4EFA-95E8-F939280AFB97}" srcOrd="0" destOrd="1" presId="urn:microsoft.com/office/officeart/2005/8/layout/hChevron3"/>
    <dgm:cxn modelId="{C63A13FB-C56C-4031-BB0B-2752D91114DC}" srcId="{52DCBDD5-10A8-4D57-BF41-D9F497B1488A}" destId="{40B615BA-E204-411D-8BE1-C9C200D799EE}" srcOrd="0" destOrd="0" parTransId="{746194AA-D365-49FF-8D39-324350B55186}" sibTransId="{A1F96770-F258-4083-928D-375AB9B529C0}"/>
    <dgm:cxn modelId="{E7999938-F448-48F8-9330-FDA53F296BA0}" srcId="{B8E20BA5-EDDC-4A08-B640-85C0F0320B48}" destId="{F225613A-9D27-43DF-8212-A67F92DBC91D}" srcOrd="2" destOrd="0" parTransId="{786145E8-B28E-47B0-8B00-61F39E5AA604}" sibTransId="{9EA17160-9BDC-41DB-8BA2-30BFB47D6C44}"/>
    <dgm:cxn modelId="{12D53006-63CE-428F-B47C-F15BB287FF3B}" type="presOf" srcId="{F225613A-9D27-43DF-8212-A67F92DBC91D}" destId="{D87EFEB6-5861-4C5A-94B3-4F0E9C04343C}" srcOrd="0" destOrd="0" presId="urn:microsoft.com/office/officeart/2005/8/layout/hChevron3"/>
    <dgm:cxn modelId="{23C35B9F-3473-44D6-B64F-5E3C6D388DE1}" type="presOf" srcId="{AEE787D2-C360-4B8E-AB69-C3AFD070E76E}" destId="{424552EE-7B13-4EFA-95E8-F939280AFB97}" srcOrd="0" destOrd="2" presId="urn:microsoft.com/office/officeart/2005/8/layout/hChevron3"/>
    <dgm:cxn modelId="{66EFD614-C644-4B42-A756-7BFD06579BE4}" type="presOf" srcId="{9AC8869E-365F-48CA-A387-E5E61578287A}" destId="{5B0C4342-5211-4A6F-A8D1-D2047E277ACD}" srcOrd="0" destOrd="0" presId="urn:microsoft.com/office/officeart/2005/8/layout/hChevron3"/>
    <dgm:cxn modelId="{34FBAFF0-6F1F-4817-A3A2-7C75C51BB839}" srcId="{9AC8869E-365F-48CA-A387-E5E61578287A}" destId="{BDA11256-76DC-40E2-ACD6-49925035598B}" srcOrd="2" destOrd="0" parTransId="{2EC4B80F-66C6-4515-99E1-CABB9C32096E}" sibTransId="{DF4E8A39-4DE0-4CCE-8456-743C33D1752D}"/>
    <dgm:cxn modelId="{F7B68C6B-6E7C-4B20-8CCE-A7D23406B89C}" type="presOf" srcId="{5CB27A98-EA88-47B0-B119-D5A9F5A0347F}" destId="{7F516FC7-C4CE-4B53-B224-9B2A8216BE40}" srcOrd="0" destOrd="0" presId="urn:microsoft.com/office/officeart/2005/8/layout/hChevron3"/>
    <dgm:cxn modelId="{A8EE461C-285D-4CFB-A106-4DD6EF51FDCD}" srcId="{B8E20BA5-EDDC-4A08-B640-85C0F0320B48}" destId="{66107526-80D5-4E2F-826A-3AC881828B37}" srcOrd="4" destOrd="0" parTransId="{F6387FE4-5737-4F5F-8945-39B5326EFC11}" sibTransId="{65C13ED0-8C52-4406-BD99-7AE16695CF3B}"/>
    <dgm:cxn modelId="{C634E753-2C79-4F1A-93D8-EA61769A7F61}" type="presParOf" srcId="{32285992-0F2B-472D-9FBF-D52637142CCF}" destId="{5B0C4342-5211-4A6F-A8D1-D2047E277ACD}" srcOrd="0" destOrd="0" presId="urn:microsoft.com/office/officeart/2005/8/layout/hChevron3"/>
    <dgm:cxn modelId="{38F346CA-DFD8-4968-A464-5522BBBBC81B}" type="presParOf" srcId="{32285992-0F2B-472D-9FBF-D52637142CCF}" destId="{4D4D36FD-2105-4052-AC4D-78DC1DB96F57}" srcOrd="1" destOrd="0" presId="urn:microsoft.com/office/officeart/2005/8/layout/hChevron3"/>
    <dgm:cxn modelId="{62494977-8832-4256-89CC-2E884AD3EFC1}" type="presParOf" srcId="{32285992-0F2B-472D-9FBF-D52637142CCF}" destId="{7F516FC7-C4CE-4B53-B224-9B2A8216BE40}" srcOrd="2" destOrd="0" presId="urn:microsoft.com/office/officeart/2005/8/layout/hChevron3"/>
    <dgm:cxn modelId="{9F5F4F1D-A403-476C-B4CD-B111EB2A9D4D}" type="presParOf" srcId="{32285992-0F2B-472D-9FBF-D52637142CCF}" destId="{0416DC3A-95B6-4C84-82C9-CFA64E0AFFB5}" srcOrd="3" destOrd="0" presId="urn:microsoft.com/office/officeart/2005/8/layout/hChevron3"/>
    <dgm:cxn modelId="{6CD6CDD5-29A2-4BF2-803C-8A47442BF03C}" type="presParOf" srcId="{32285992-0F2B-472D-9FBF-D52637142CCF}" destId="{D87EFEB6-5861-4C5A-94B3-4F0E9C04343C}" srcOrd="4" destOrd="0" presId="urn:microsoft.com/office/officeart/2005/8/layout/hChevron3"/>
    <dgm:cxn modelId="{0580A03C-1DD9-47A3-9E8E-2208DD83A650}" type="presParOf" srcId="{32285992-0F2B-472D-9FBF-D52637142CCF}" destId="{14D1229F-CE60-40F8-9A62-05F459F4B886}" srcOrd="5" destOrd="0" presId="urn:microsoft.com/office/officeart/2005/8/layout/hChevron3"/>
    <dgm:cxn modelId="{1C40F109-91DE-42B4-A2A4-D6220B6FDCC3}" type="presParOf" srcId="{32285992-0F2B-472D-9FBF-D52637142CCF}" destId="{424552EE-7B13-4EFA-95E8-F939280AFB97}" srcOrd="6" destOrd="0" presId="urn:microsoft.com/office/officeart/2005/8/layout/hChevron3"/>
    <dgm:cxn modelId="{968F1C11-EC84-4AD3-8E56-A780C720064A}" type="presParOf" srcId="{32285992-0F2B-472D-9FBF-D52637142CCF}" destId="{FB259A80-4CF2-40FB-AC6C-A16FC9373209}" srcOrd="7" destOrd="0" presId="urn:microsoft.com/office/officeart/2005/8/layout/hChevron3"/>
    <dgm:cxn modelId="{180592A3-1FCD-42F8-A372-76B97F70A294}" type="presParOf" srcId="{32285992-0F2B-472D-9FBF-D52637142CCF}" destId="{BB25438A-C06D-4AA6-B9FC-843B7ACBD8ED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C4342-5211-4A6F-A8D1-D2047E277ACD}">
      <dsp:nvSpPr>
        <dsp:cNvPr id="0" name=""/>
        <dsp:cNvSpPr/>
      </dsp:nvSpPr>
      <dsp:spPr>
        <a:xfrm>
          <a:off x="14324" y="1241193"/>
          <a:ext cx="1953198" cy="1905823"/>
        </a:xfrm>
        <a:prstGeom prst="homePlate">
          <a:avLst>
            <a:gd name="adj" fmla="val 25000"/>
          </a:avLst>
        </a:prstGeom>
        <a:gradFill rotWithShape="0">
          <a:gsLst>
            <a:gs pos="0">
              <a:schemeClr val="tx1">
                <a:lumMod val="65000"/>
                <a:lumOff val="3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22" tIns="60960" rIns="16129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Planning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Defined Scope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Requirement Gathering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Time Estimation</a:t>
          </a:r>
          <a:endParaRPr lang="en-US" sz="1600" kern="1200" dirty="0"/>
        </a:p>
      </dsp:txBody>
      <dsp:txXfrm>
        <a:off x="14324" y="1241193"/>
        <a:ext cx="1714970" cy="1905823"/>
      </dsp:txXfrm>
    </dsp:sp>
    <dsp:sp modelId="{7F516FC7-C4CE-4B53-B224-9B2A8216BE40}">
      <dsp:nvSpPr>
        <dsp:cNvPr id="0" name=""/>
        <dsp:cNvSpPr/>
      </dsp:nvSpPr>
      <dsp:spPr>
        <a:xfrm>
          <a:off x="1728945" y="1216225"/>
          <a:ext cx="2345177" cy="1935788"/>
        </a:xfrm>
        <a:prstGeom prst="chevron">
          <a:avLst>
            <a:gd name="adj" fmla="val 25000"/>
          </a:avLst>
        </a:prstGeom>
        <a:gradFill rotWithShape="0">
          <a:gsLst>
            <a:gs pos="0">
              <a:srgbClr val="00206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22" tIns="60960" rIns="40322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Analysis</a:t>
          </a:r>
          <a:endParaRPr lang="en-US" sz="24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Gathered data from Data.Gov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2212892" y="1216225"/>
        <a:ext cx="1377283" cy="1935788"/>
      </dsp:txXfrm>
    </dsp:sp>
    <dsp:sp modelId="{D87EFEB6-5861-4C5A-94B3-4F0E9C04343C}">
      <dsp:nvSpPr>
        <dsp:cNvPr id="0" name=""/>
        <dsp:cNvSpPr/>
      </dsp:nvSpPr>
      <dsp:spPr>
        <a:xfrm>
          <a:off x="3845523" y="1217629"/>
          <a:ext cx="3153104" cy="1932981"/>
        </a:xfrm>
        <a:prstGeom prst="chevron">
          <a:avLst>
            <a:gd name="adj" fmla="val 25000"/>
          </a:avLst>
        </a:prstGeom>
        <a:gradFill rotWithShape="0">
          <a:gsLst>
            <a:gs pos="0">
              <a:srgbClr val="FFFF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22" tIns="60960" rIns="40322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Design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Gathered required softwares such as Azure, Power View, Microsoft Power BI</a:t>
          </a:r>
          <a:endParaRPr lang="en-US" sz="1600" kern="1200" dirty="0"/>
        </a:p>
      </dsp:txBody>
      <dsp:txXfrm>
        <a:off x="4328768" y="1217629"/>
        <a:ext cx="2186614" cy="1932981"/>
      </dsp:txXfrm>
    </dsp:sp>
    <dsp:sp modelId="{424552EE-7B13-4EFA-95E8-F939280AFB97}">
      <dsp:nvSpPr>
        <dsp:cNvPr id="0" name=""/>
        <dsp:cNvSpPr/>
      </dsp:nvSpPr>
      <dsp:spPr>
        <a:xfrm>
          <a:off x="6770029" y="1224583"/>
          <a:ext cx="2368437" cy="1919073"/>
        </a:xfrm>
        <a:prstGeom prst="chevron">
          <a:avLst>
            <a:gd name="adj" fmla="val 25000"/>
          </a:avLst>
        </a:prstGeom>
        <a:gradFill rotWithShape="0"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22" tIns="60960" rIns="40322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Implementation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Developed Queries &amp; Created Tables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</dsp:txBody>
      <dsp:txXfrm>
        <a:off x="7249797" y="1224583"/>
        <a:ext cx="1408901" cy="1919073"/>
      </dsp:txXfrm>
    </dsp:sp>
    <dsp:sp modelId="{BB25438A-C06D-4AA6-B9FC-843B7ACBD8ED}">
      <dsp:nvSpPr>
        <dsp:cNvPr id="0" name=""/>
        <dsp:cNvSpPr/>
      </dsp:nvSpPr>
      <dsp:spPr>
        <a:xfrm>
          <a:off x="8909867" y="1237778"/>
          <a:ext cx="2421655" cy="1892683"/>
        </a:xfrm>
        <a:prstGeom prst="chevron">
          <a:avLst>
            <a:gd name="adj" fmla="val 25000"/>
          </a:avLst>
        </a:prstGeom>
        <a:gradFill rotWithShape="0">
          <a:gsLst>
            <a:gs pos="0">
              <a:srgbClr val="FF00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22" tIns="71120" rIns="40322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Testing</a:t>
          </a:r>
          <a:endParaRPr lang="en-US" sz="2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Analysis made on the created Tables using graph and Map</a:t>
          </a:r>
          <a:endParaRPr lang="en-US" sz="1600" kern="1200" dirty="0"/>
        </a:p>
      </dsp:txBody>
      <dsp:txXfrm>
        <a:off x="9383038" y="1237778"/>
        <a:ext cx="1475313" cy="1892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22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0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1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5265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6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38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32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28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12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7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2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69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31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82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40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76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3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EBAE7-5194-49D1-856A-F142BCC4B564}" type="datetimeFigureOut">
              <a:rPr lang="en-US" smtClean="0"/>
              <a:t>02/07/2017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04F40-263F-467D-999E-435C70E93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6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9" r:id="rId1"/>
    <p:sldLayoutId id="2147485530" r:id="rId2"/>
    <p:sldLayoutId id="2147485531" r:id="rId3"/>
    <p:sldLayoutId id="2147485532" r:id="rId4"/>
    <p:sldLayoutId id="2147485533" r:id="rId5"/>
    <p:sldLayoutId id="2147485534" r:id="rId6"/>
    <p:sldLayoutId id="2147485535" r:id="rId7"/>
    <p:sldLayoutId id="2147485536" r:id="rId8"/>
    <p:sldLayoutId id="2147485537" r:id="rId9"/>
    <p:sldLayoutId id="2147485538" r:id="rId10"/>
    <p:sldLayoutId id="2147485539" r:id="rId11"/>
    <p:sldLayoutId id="2147485540" r:id="rId12"/>
    <p:sldLayoutId id="2147485541" r:id="rId13"/>
    <p:sldLayoutId id="2147485542" r:id="rId14"/>
    <p:sldLayoutId id="2147485543" r:id="rId15"/>
    <p:sldLayoutId id="2147485544" r:id="rId16"/>
    <p:sldLayoutId id="214748554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atalog.data.gov/dataset/college-scorecard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gov/" TargetMode="External"/><Relationship Id="rId2" Type="http://schemas.openxmlformats.org/officeDocument/2006/relationships/hyperlink" Target="https://azure.microsof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archstorage.techtarget.com/guides/Big-data-tutorial-Everything-you-need-to-know" TargetMode="External"/><Relationship Id="rId5" Type="http://schemas.openxmlformats.org/officeDocument/2006/relationships/hyperlink" Target="http://www.tutorialspoint.com/big_data_tutorials.htm" TargetMode="External"/><Relationship Id="rId4" Type="http://schemas.openxmlformats.org/officeDocument/2006/relationships/hyperlink" Target="http://www.lynda.com/Hadoop-tutorials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900" y="1679388"/>
            <a:ext cx="8851900" cy="201257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College Scorecard ANALYSIS </a:t>
            </a:r>
            <a:r>
              <a:rPr lang="en-US" b="1" dirty="0"/>
              <a:t>USING HIVE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7046" y="3927239"/>
            <a:ext cx="10044954" cy="215747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Presented </a:t>
            </a:r>
            <a:r>
              <a:rPr lang="en-US" sz="3600" b="1" dirty="0" smtClean="0"/>
              <a:t>By:</a:t>
            </a:r>
            <a:endParaRPr lang="en-US" sz="3600" b="1" dirty="0" smtClean="0"/>
          </a:p>
          <a:p>
            <a:r>
              <a:rPr lang="en-US" sz="3600" b="1" dirty="0"/>
              <a:t> Aditya </a:t>
            </a:r>
            <a:r>
              <a:rPr lang="en-US" sz="3600" b="1" dirty="0" smtClean="0"/>
              <a:t>Patil</a:t>
            </a:r>
            <a:endParaRPr lang="en-US" sz="3600" b="1" dirty="0" smtClean="0"/>
          </a:p>
          <a:p>
            <a:r>
              <a:rPr lang="en-US" sz="3600" b="1" dirty="0" smtClean="0"/>
              <a:t>      </a:t>
            </a:r>
          </a:p>
          <a:p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87" y="295787"/>
            <a:ext cx="4827090" cy="23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Development Life Cycle</a:t>
            </a:r>
            <a:endParaRPr lang="en-US" dirty="0"/>
          </a:p>
        </p:txBody>
      </p:sp>
      <p:pic>
        <p:nvPicPr>
          <p:cNvPr id="1026" name="Picture 2" descr="http://newinnopiration.com/images/s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110" y="2193925"/>
            <a:ext cx="3997779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2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 Development Life Cycle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901942"/>
              </p:ext>
            </p:extLst>
          </p:nvPr>
        </p:nvGraphicFramePr>
        <p:xfrm>
          <a:off x="416859" y="2193925"/>
          <a:ext cx="11335870" cy="436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4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118" y="1828800"/>
            <a:ext cx="11255187" cy="4881282"/>
          </a:xfrm>
        </p:spPr>
        <p:txBody>
          <a:bodyPr>
            <a:normAutofit fontScale="77500" lnSpcReduction="20000"/>
          </a:bodyPr>
          <a:lstStyle/>
          <a:p>
            <a:endParaRPr lang="en-US" sz="3000" b="1" dirty="0" smtClean="0"/>
          </a:p>
          <a:p>
            <a:r>
              <a:rPr lang="en-US" sz="3100" b="1" dirty="0" smtClean="0"/>
              <a:t>Data analysis is done on College Student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100" b="1" dirty="0" smtClean="0"/>
              <a:t>Cost of college Tuition Fee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100" b="1" dirty="0" smtClean="0"/>
              <a:t>Admission Rate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100" b="1" dirty="0" smtClean="0"/>
              <a:t>Popular Colleges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100" b="1" dirty="0" smtClean="0"/>
              <a:t>Popular States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100" b="1" dirty="0" smtClean="0"/>
              <a:t>Biggest Universities</a:t>
            </a:r>
          </a:p>
          <a:p>
            <a:pPr marL="457200" lvl="1" indent="0">
              <a:buNone/>
            </a:pPr>
            <a:endParaRPr lang="en-US" sz="3100" b="1" dirty="0" smtClean="0"/>
          </a:p>
          <a:p>
            <a:pPr marL="457200" lvl="1" indent="-403225"/>
            <a:r>
              <a:rPr lang="en-US" sz="3100" b="1" dirty="0" smtClean="0"/>
              <a:t>Data analysis is done by using HDFS Cluster, HiveQL</a:t>
            </a:r>
          </a:p>
          <a:p>
            <a:pPr marL="53975" lvl="1" indent="0">
              <a:buNone/>
            </a:pPr>
            <a:endParaRPr lang="en-US" sz="3100" b="1" dirty="0" smtClean="0"/>
          </a:p>
          <a:p>
            <a:pPr marL="457200" lvl="1" indent="-403225"/>
            <a:r>
              <a:rPr lang="en-US" sz="3100" b="1" dirty="0" smtClean="0"/>
              <a:t>Analyzed data will be displayed using MS Power BI &amp; Power Query in the form of Graphs and Maps.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 marL="457200" lvl="1" indent="-403225">
              <a:buNone/>
            </a:pPr>
            <a:endParaRPr lang="en-US" b="1" dirty="0" smtClean="0"/>
          </a:p>
          <a:p>
            <a:pPr marL="457200" lvl="1" indent="-403225">
              <a:buNone/>
            </a:pPr>
            <a:endParaRPr lang="en-US" b="1" dirty="0"/>
          </a:p>
          <a:p>
            <a:pPr marL="457200" lvl="1" indent="-403225">
              <a:buNone/>
            </a:pP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146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0" y="123217"/>
            <a:ext cx="10655300" cy="1114380"/>
          </a:xfrm>
        </p:spPr>
        <p:txBody>
          <a:bodyPr/>
          <a:lstStyle/>
          <a:p>
            <a:r>
              <a:rPr lang="en-US" b="1" dirty="0" smtClean="0"/>
              <a:t>CREATING THE CLUSTER in SanDBOX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125" y="3418681"/>
            <a:ext cx="401955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761401"/>
            <a:ext cx="7743825" cy="1285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1" y="1023143"/>
            <a:ext cx="2081212" cy="55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3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7420" y="352249"/>
            <a:ext cx="8610600" cy="1293028"/>
          </a:xfrm>
        </p:spPr>
        <p:txBody>
          <a:bodyPr/>
          <a:lstStyle/>
          <a:p>
            <a:r>
              <a:rPr lang="en-IN" dirty="0" smtClean="0"/>
              <a:t>USING PUTTY TO LOGIN TO CLUSTER and CHECK HIVE STATUS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947" y="2193925"/>
            <a:ext cx="608210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3330" y="236339"/>
            <a:ext cx="8610600" cy="1293028"/>
          </a:xfrm>
        </p:spPr>
        <p:txBody>
          <a:bodyPr/>
          <a:lstStyle/>
          <a:p>
            <a:r>
              <a:rPr lang="en-IN" dirty="0" smtClean="0"/>
              <a:t>PROCESS OF Analysis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358900" y="1854200"/>
            <a:ext cx="982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1- Data CLEANING by removing unwanted an NULL column.</a:t>
            </a:r>
          </a:p>
          <a:p>
            <a:r>
              <a:rPr lang="en-US" sz="2400" b="1" dirty="0" smtClean="0"/>
              <a:t>Step-2- LOADING Data to HDFS</a:t>
            </a:r>
          </a:p>
          <a:p>
            <a:r>
              <a:rPr lang="en-US" sz="2400" b="1" dirty="0" smtClean="0"/>
              <a:t>STEP-3- Running HQL Queries</a:t>
            </a:r>
          </a:p>
          <a:p>
            <a:r>
              <a:rPr lang="en-US" sz="2400" b="1" dirty="0" smtClean="0"/>
              <a:t>Steo-4-Saving results in CVS files</a:t>
            </a:r>
          </a:p>
          <a:p>
            <a:r>
              <a:rPr lang="en-US" sz="2400" b="1" dirty="0" smtClean="0"/>
              <a:t>Step-5- Combining the results into one Excel file.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9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Flowchart OF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6" y="2249487"/>
            <a:ext cx="11658600" cy="4393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1500" y="2770094"/>
            <a:ext cx="2514600" cy="9950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DOWNLOAD DATA FROM DATA.GOV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425638" y="3106271"/>
            <a:ext cx="65890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178673" y="2702859"/>
            <a:ext cx="2850777" cy="11564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Uploaded the </a:t>
            </a:r>
            <a:r>
              <a:rPr lang="en-US" dirty="0" smtClean="0"/>
              <a:t>txt </a:t>
            </a:r>
            <a:r>
              <a:rPr lang="en-US" dirty="0"/>
              <a:t>files into  </a:t>
            </a:r>
            <a:r>
              <a:rPr lang="en-US" dirty="0" smtClean="0"/>
              <a:t>HDFS Using Ambari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348816" y="3039035"/>
            <a:ext cx="618565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108576" y="2662518"/>
            <a:ext cx="2501153" cy="134470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Created </a:t>
            </a:r>
            <a:r>
              <a:rPr lang="en-US" dirty="0" smtClean="0"/>
              <a:t>tables </a:t>
            </a:r>
            <a:r>
              <a:rPr lang="en-US" dirty="0"/>
              <a:t>using HiveQL</a:t>
            </a:r>
          </a:p>
        </p:txBody>
      </p:sp>
      <p:sp>
        <p:nvSpPr>
          <p:cNvPr id="9" name="Down Arrow 8"/>
          <p:cNvSpPr/>
          <p:nvPr/>
        </p:nvSpPr>
        <p:spPr>
          <a:xfrm>
            <a:off x="9345706" y="4329953"/>
            <a:ext cx="430306" cy="5244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732059" y="5230906"/>
            <a:ext cx="3012141" cy="1143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dirty="0" smtClean="0"/>
              <a:t>Analyzed </a:t>
            </a:r>
            <a:r>
              <a:rPr lang="en-US" dirty="0"/>
              <a:t>data using the </a:t>
            </a:r>
            <a:r>
              <a:rPr lang="en-US" dirty="0" smtClean="0"/>
              <a:t>query, Microsoft BI and </a:t>
            </a:r>
            <a:r>
              <a:rPr lang="en-US" dirty="0"/>
              <a:t>powerview</a:t>
            </a:r>
          </a:p>
        </p:txBody>
      </p:sp>
      <p:sp>
        <p:nvSpPr>
          <p:cNvPr id="11" name="Right Arrow 10"/>
          <p:cNvSpPr/>
          <p:nvPr/>
        </p:nvSpPr>
        <p:spPr>
          <a:xfrm rot="10800000">
            <a:off x="5459506" y="5486399"/>
            <a:ext cx="1707776" cy="524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828800" y="5096435"/>
            <a:ext cx="3213847" cy="12774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Analysis of Bar and line Graphs.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226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378006"/>
            <a:ext cx="8610600" cy="1293028"/>
          </a:xfrm>
        </p:spPr>
        <p:txBody>
          <a:bodyPr/>
          <a:lstStyle/>
          <a:p>
            <a:r>
              <a:rPr lang="en-IN" b="1" dirty="0" smtClean="0"/>
              <a:t>Data upload via Ambari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1034"/>
            <a:ext cx="10820400" cy="4547651"/>
          </a:xfrm>
        </p:spPr>
        <p:txBody>
          <a:bodyPr/>
          <a:lstStyle/>
          <a:p>
            <a:r>
              <a:rPr lang="en-US" b="1" dirty="0" smtClean="0"/>
              <a:t>We have put data in HDFS using Ambari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2203898"/>
            <a:ext cx="11410950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3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995" y="274976"/>
            <a:ext cx="8610600" cy="1293028"/>
          </a:xfrm>
        </p:spPr>
        <p:txBody>
          <a:bodyPr/>
          <a:lstStyle/>
          <a:p>
            <a:r>
              <a:rPr lang="en-US" b="1" dirty="0" smtClean="0"/>
              <a:t>Creating the tables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2" y="1860550"/>
            <a:ext cx="114585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COST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TABLE </a:t>
            </a:r>
            <a:r>
              <a:rPr lang="en-US" dirty="0" smtClean="0"/>
              <a:t>newcost2011</a:t>
            </a:r>
            <a:endParaRPr lang="en-US" dirty="0"/>
          </a:p>
          <a:p>
            <a:r>
              <a:rPr lang="en-US" dirty="0"/>
              <a:t>UNITID INT, INSTNM STRING,CITY STRING,CONTROL INT,ADM_RATE FLOAT,ADM_RATE_ALL FLOAT,TUITFTE FLOAT,TUITIONFEE_IN FLOAT,TUITIONFEE_OUT FLOAT,COSTT4_A FLOAT, UGDS INT)</a:t>
            </a:r>
          </a:p>
          <a:p>
            <a:r>
              <a:rPr lang="en-US" dirty="0"/>
              <a:t>    COMMENT 'This is the Student 2011 data'</a:t>
            </a:r>
          </a:p>
          <a:p>
            <a:r>
              <a:rPr lang="en-US" dirty="0"/>
              <a:t>    ROW FORMAT DELIMITED</a:t>
            </a:r>
          </a:p>
          <a:p>
            <a:r>
              <a:rPr lang="en-US" dirty="0"/>
              <a:t>    FIELDS TERMINATED BY '\t'</a:t>
            </a:r>
          </a:p>
          <a:p>
            <a:r>
              <a:rPr lang="en-US" dirty="0"/>
              <a:t>    STORED AS TEXTFILE;</a:t>
            </a:r>
          </a:p>
          <a:p>
            <a:r>
              <a:rPr lang="en-US" dirty="0"/>
              <a:t>    LOAD  DATA  INPATH  '/</a:t>
            </a:r>
            <a:r>
              <a:rPr lang="en-US" dirty="0" err="1"/>
              <a:t>tmp</a:t>
            </a:r>
            <a:r>
              <a:rPr lang="en-US" dirty="0"/>
              <a:t>/newcost2011.txt' OVERWRITE INTO TABLE newcost2011;</a:t>
            </a:r>
          </a:p>
        </p:txBody>
      </p:sp>
    </p:spTree>
    <p:extLst>
      <p:ext uri="{BB962C8B-B14F-4D97-AF65-F5344CB8AC3E}">
        <p14:creationId xmlns:p14="http://schemas.microsoft.com/office/powerpoint/2010/main" val="115133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319873"/>
            <a:ext cx="8610600" cy="1293028"/>
          </a:xfrm>
        </p:spPr>
        <p:txBody>
          <a:bodyPr/>
          <a:lstStyle/>
          <a:p>
            <a:r>
              <a:rPr lang="en-US" b="1" dirty="0" smtClean="0"/>
              <a:t>Table of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What is BigData</a:t>
            </a:r>
          </a:p>
          <a:p>
            <a:r>
              <a:rPr lang="en-US" sz="2400" b="1" dirty="0"/>
              <a:t>College Scorecard</a:t>
            </a:r>
          </a:p>
          <a:p>
            <a:r>
              <a:rPr lang="en-US" sz="2400" b="1" dirty="0" smtClean="0"/>
              <a:t>What is our Project</a:t>
            </a:r>
          </a:p>
          <a:p>
            <a:r>
              <a:rPr lang="en-US" sz="2400" b="1" dirty="0" smtClean="0"/>
              <a:t>What technology we used</a:t>
            </a:r>
          </a:p>
          <a:p>
            <a:r>
              <a:rPr lang="en-US" sz="2400" b="1" dirty="0" smtClean="0"/>
              <a:t>SDLC</a:t>
            </a:r>
          </a:p>
          <a:p>
            <a:r>
              <a:rPr lang="en-US" sz="2400" b="1" dirty="0" smtClean="0"/>
              <a:t>Hive Queries</a:t>
            </a:r>
          </a:p>
          <a:p>
            <a:r>
              <a:rPr lang="en-US" sz="2400" b="1" dirty="0" smtClean="0"/>
              <a:t>Graphs and Final Results</a:t>
            </a:r>
          </a:p>
          <a:p>
            <a:r>
              <a:rPr lang="en-US" sz="2400" b="1" dirty="0" smtClean="0"/>
              <a:t>Conclusion</a:t>
            </a:r>
          </a:p>
          <a:p>
            <a:r>
              <a:rPr lang="en-US" sz="2400" b="1" dirty="0"/>
              <a:t>Github and Data Source</a:t>
            </a:r>
          </a:p>
          <a:p>
            <a:r>
              <a:rPr lang="en-US" sz="2400" b="1" dirty="0" smtClean="0"/>
              <a:t>References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68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448" y="210581"/>
            <a:ext cx="8610600" cy="1293028"/>
          </a:xfrm>
        </p:spPr>
        <p:txBody>
          <a:bodyPr/>
          <a:lstStyle/>
          <a:p>
            <a:r>
              <a:rPr lang="en-IN" dirty="0" smtClean="0"/>
              <a:t>Output of QUERY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116183"/>
            <a:ext cx="10282572" cy="418011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33476" y="2116183"/>
            <a:ext cx="10282572" cy="4024125"/>
          </a:xfr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080" y="167539"/>
            <a:ext cx="8610600" cy="1293028"/>
          </a:xfrm>
        </p:spPr>
        <p:txBody>
          <a:bodyPr>
            <a:normAutofit/>
          </a:bodyPr>
          <a:lstStyle/>
          <a:p>
            <a:r>
              <a:rPr lang="en-IN" sz="3600" b="1" dirty="0" smtClean="0"/>
              <a:t>RESULTS of the QUERY</a:t>
            </a:r>
            <a:endParaRPr lang="en-IN" sz="3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780" y="1460567"/>
            <a:ext cx="5825037" cy="486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3026" y="223461"/>
            <a:ext cx="8610600" cy="1293028"/>
          </a:xfrm>
        </p:spPr>
        <p:txBody>
          <a:bodyPr/>
          <a:lstStyle/>
          <a:p>
            <a:r>
              <a:rPr lang="en-IN" b="1" dirty="0" smtClean="0"/>
              <a:t>Downloading RESULTS into CSV FORMAT</a:t>
            </a:r>
            <a:endParaRPr lang="en-IN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873" y="1293314"/>
            <a:ext cx="8037027" cy="56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Query FOR SORTING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10820400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49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POWER BI USED FOR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15" y="1946366"/>
            <a:ext cx="11449814" cy="470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97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3329" y="300734"/>
            <a:ext cx="8610600" cy="1293028"/>
          </a:xfrm>
        </p:spPr>
        <p:txBody>
          <a:bodyPr/>
          <a:lstStyle/>
          <a:p>
            <a:r>
              <a:rPr lang="en-IN" dirty="0" smtClean="0"/>
              <a:t>COMBINING THE RESULT QUERY together For analysis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277269"/>
            <a:ext cx="76962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9391" y="210581"/>
            <a:ext cx="8610600" cy="1293028"/>
          </a:xfrm>
        </p:spPr>
        <p:txBody>
          <a:bodyPr>
            <a:normAutofit/>
          </a:bodyPr>
          <a:lstStyle/>
          <a:p>
            <a:r>
              <a:rPr lang="en-IN" sz="2800" dirty="0" smtClean="0"/>
              <a:t>Graphical Representation using POWER BI</a:t>
            </a:r>
            <a:endParaRPr lang="en-IN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915" y="2193925"/>
            <a:ext cx="705016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73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3634" y="171945"/>
            <a:ext cx="8610600" cy="1293028"/>
          </a:xfrm>
        </p:spPr>
        <p:txBody>
          <a:bodyPr/>
          <a:lstStyle/>
          <a:p>
            <a:r>
              <a:rPr lang="en-IN" sz="2800" dirty="0">
                <a:solidFill>
                  <a:prstClr val="black"/>
                </a:solidFill>
              </a:rPr>
              <a:t>Graphical Representation using </a:t>
            </a:r>
            <a:r>
              <a:rPr lang="en-IN" sz="2800" dirty="0" smtClean="0">
                <a:solidFill>
                  <a:prstClr val="black"/>
                </a:solidFill>
              </a:rPr>
              <a:t>POWERVIEW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583" y="2193925"/>
            <a:ext cx="782083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07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3633" y="262097"/>
            <a:ext cx="8610600" cy="1293028"/>
          </a:xfrm>
        </p:spPr>
        <p:txBody>
          <a:bodyPr/>
          <a:lstStyle/>
          <a:p>
            <a:r>
              <a:rPr lang="en-IN" sz="2800" b="1" dirty="0">
                <a:solidFill>
                  <a:prstClr val="black"/>
                </a:solidFill>
              </a:rPr>
              <a:t>Graphical Representation using </a:t>
            </a:r>
            <a:r>
              <a:rPr lang="en-IN" sz="2800" b="1" dirty="0" smtClean="0">
                <a:solidFill>
                  <a:prstClr val="black"/>
                </a:solidFill>
              </a:rPr>
              <a:t>Google Fusion Tables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8" y="1851660"/>
            <a:ext cx="11137901" cy="468884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1358537"/>
            <a:ext cx="11240591" cy="52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53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482" y="223461"/>
            <a:ext cx="8610600" cy="1293028"/>
          </a:xfrm>
        </p:spPr>
        <p:txBody>
          <a:bodyPr/>
          <a:lstStyle/>
          <a:p>
            <a:r>
              <a:rPr lang="en-IN" sz="2800" b="1" dirty="0">
                <a:solidFill>
                  <a:prstClr val="black"/>
                </a:solidFill>
              </a:rPr>
              <a:t>Graphical Representation using </a:t>
            </a:r>
            <a:r>
              <a:rPr lang="en-IN" sz="2800" b="1" dirty="0" smtClean="0">
                <a:solidFill>
                  <a:prstClr val="black"/>
                </a:solidFill>
              </a:rPr>
              <a:t>Power BI</a:t>
            </a:r>
            <a:br>
              <a:rPr lang="en-IN" sz="2800" b="1" dirty="0" smtClean="0">
                <a:solidFill>
                  <a:prstClr val="black"/>
                </a:solidFill>
              </a:rPr>
            </a:br>
            <a:r>
              <a:rPr lang="en-IN" sz="2800" b="1" dirty="0" smtClean="0">
                <a:solidFill>
                  <a:prstClr val="black"/>
                </a:solidFill>
              </a:rPr>
              <a:t>MOST COSTLY UNIVERSITY IS IN EAST COST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154" y="1738743"/>
            <a:ext cx="86010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6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BIG DATA IN AROUND THE WORLD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249487"/>
            <a:ext cx="6241022" cy="4376133"/>
          </a:xfrm>
        </p:spPr>
      </p:pic>
    </p:spTree>
    <p:extLst>
      <p:ext uri="{BB962C8B-B14F-4D97-AF65-F5344CB8AC3E}">
        <p14:creationId xmlns:p14="http://schemas.microsoft.com/office/powerpoint/2010/main" val="7350715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OVERALL INEXPENSIVE College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1092708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36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Admit rates Among colleges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489199"/>
            <a:ext cx="7534275" cy="37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03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87" y="1676400"/>
            <a:ext cx="88106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2537"/>
            <a:ext cx="8610600" cy="64651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Sate with highest number of university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3" y="1619250"/>
            <a:ext cx="11123023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3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698" y="764373"/>
            <a:ext cx="9829801" cy="1293028"/>
          </a:xfrm>
        </p:spPr>
        <p:txBody>
          <a:bodyPr/>
          <a:lstStyle/>
          <a:p>
            <a:r>
              <a:rPr lang="en-US" dirty="0" smtClean="0"/>
              <a:t>Most Popular college Majors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649" y="2193925"/>
            <a:ext cx="7620701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64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COSTLIET UNIVERSITY is NEW YORK UNIVERSITY</a:t>
            </a:r>
          </a:p>
          <a:p>
            <a:r>
              <a:rPr lang="en-US" dirty="0" smtClean="0"/>
              <a:t>Most of costly university are located in east cost i.e. New York and nearby area</a:t>
            </a:r>
          </a:p>
          <a:p>
            <a:r>
              <a:rPr lang="en-US" dirty="0" smtClean="0"/>
              <a:t>BIGGEST UNIVERSITY of </a:t>
            </a:r>
            <a:r>
              <a:rPr lang="en-US" dirty="0"/>
              <a:t>Phoenix-Online </a:t>
            </a:r>
            <a:r>
              <a:rPr lang="en-US" dirty="0" smtClean="0"/>
              <a:t>Campus</a:t>
            </a:r>
          </a:p>
          <a:p>
            <a:r>
              <a:rPr lang="en-US" dirty="0" smtClean="0"/>
              <a:t>Biggest Major Is  business.</a:t>
            </a:r>
          </a:p>
          <a:p>
            <a:r>
              <a:rPr lang="en-US" dirty="0" smtClean="0"/>
              <a:t>STATE WITH MOST UNIVERSITY WITH 10000 student is California i.e. 16</a:t>
            </a:r>
          </a:p>
          <a:p>
            <a:r>
              <a:rPr lang="en-US" dirty="0"/>
              <a:t>CUNY </a:t>
            </a:r>
            <a:r>
              <a:rPr lang="en-US" dirty="0" smtClean="0"/>
              <a:t>College </a:t>
            </a:r>
            <a:r>
              <a:rPr lang="en-US" dirty="0"/>
              <a:t>of Staten </a:t>
            </a:r>
            <a:r>
              <a:rPr lang="en-US" dirty="0" smtClean="0"/>
              <a:t>Island has highest admission rate i.e. its easiest to get admission here.</a:t>
            </a:r>
          </a:p>
          <a:p>
            <a:r>
              <a:rPr lang="en-US" dirty="0"/>
              <a:t> CHEAPEST College is High Point University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7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Link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b="1" u="sng" dirty="0" smtClean="0"/>
              <a:t>Dataset Link:</a:t>
            </a:r>
            <a:r>
              <a:rPr lang="en-IN" dirty="0" smtClean="0"/>
              <a:t> (Dataset Size – 1580 MB uncompressed)</a:t>
            </a:r>
            <a:endParaRPr lang="en-IN" b="1" u="sng" dirty="0" smtClean="0"/>
          </a:p>
          <a:p>
            <a:pPr marL="0" indent="0">
              <a:buNone/>
            </a:pPr>
            <a:r>
              <a:rPr lang="en-IN" dirty="0">
                <a:hlinkClick r:id="rId2"/>
              </a:rPr>
              <a:t>http://</a:t>
            </a:r>
            <a:r>
              <a:rPr lang="en-IN" dirty="0" smtClean="0">
                <a:hlinkClick r:id="rId2"/>
              </a:rPr>
              <a:t>catalog.data.gov/dataset/college-scorecard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5848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https://azure.microsoft.com</a:t>
            </a:r>
            <a:endParaRPr lang="en-US" dirty="0"/>
          </a:p>
          <a:p>
            <a:pPr algn="ctr"/>
            <a:r>
              <a:rPr lang="en-US" dirty="0" smtClean="0">
                <a:hlinkClick r:id="rId3"/>
              </a:rPr>
              <a:t>www.Data.gov</a:t>
            </a:r>
            <a:endParaRPr lang="en-US" dirty="0" smtClean="0"/>
          </a:p>
          <a:p>
            <a:pPr algn="ctr"/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://www.lynda.com/Hadoop-tutorials/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http://www.tutorialspoint.com/big_data_tutorials.htm</a:t>
            </a:r>
            <a:endParaRPr lang="en-US" dirty="0"/>
          </a:p>
          <a:p>
            <a:pPr algn="ctr"/>
            <a:r>
              <a:rPr lang="en-US" dirty="0">
                <a:hlinkClick r:id="rId6"/>
              </a:rPr>
              <a:t>http://searchstorage.techtarget.com/guides/Big-data-tutorial-Everything-you-need-to-know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61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437" y="1782436"/>
            <a:ext cx="10820400" cy="402412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9600" dirty="0" smtClean="0"/>
              <a:t>THANK YOU</a:t>
            </a:r>
          </a:p>
          <a:p>
            <a:pPr algn="ctr"/>
            <a:endParaRPr lang="en-IN" sz="9600" dirty="0"/>
          </a:p>
          <a:p>
            <a:pPr marL="0" indent="0" algn="ctr">
              <a:buNone/>
            </a:pPr>
            <a:r>
              <a:rPr lang="en-IN" sz="9600" dirty="0" smtClean="0"/>
              <a:t>ANY QUERIES?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54573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941" y="356909"/>
            <a:ext cx="9906000" cy="907115"/>
          </a:xfrm>
        </p:spPr>
        <p:txBody>
          <a:bodyPr/>
          <a:lstStyle/>
          <a:p>
            <a:r>
              <a:rPr lang="en-US" b="1" dirty="0" smtClean="0"/>
              <a:t>BIG DATA ECO-SYSTEMS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50976"/>
            <a:ext cx="9906000" cy="1348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82" y="1143000"/>
            <a:ext cx="93059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72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4"/>
          <p:cNvSpPr txBox="1">
            <a:spLocks/>
          </p:cNvSpPr>
          <p:nvPr/>
        </p:nvSpPr>
        <p:spPr bwMode="auto">
          <a:xfrm>
            <a:off x="134938" y="0"/>
            <a:ext cx="90090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80000"/>
              </a:lnSpc>
            </a:pPr>
            <a:r>
              <a:rPr lang="en-US" sz="3200" dirty="0" smtClean="0">
                <a:solidFill>
                  <a:srgbClr val="FFFFFF"/>
                </a:solidFill>
                <a:ea typeface="MS PGothic" pitchFamily="34" charset="-128"/>
              </a:rPr>
              <a:t>A </a:t>
            </a:r>
            <a:r>
              <a:rPr lang="en-US" sz="3200" b="1" u="sng" dirty="0" smtClean="0">
                <a:ea typeface="MS PGothic" pitchFamily="34" charset="-128"/>
              </a:rPr>
              <a:t>Application Of Big Data analytics</a:t>
            </a:r>
            <a:endParaRPr lang="en-US" sz="3200" b="1" u="sng" dirty="0">
              <a:ea typeface="MS PGothic" pitchFamily="34" charset="-128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438400"/>
            <a:ext cx="1600200" cy="56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b="1" dirty="0" smtClean="0">
                <a:latin typeface="Corbel" pitchFamily="34" charset="0"/>
              </a:rPr>
              <a:t>Homeland</a:t>
            </a:r>
          </a:p>
          <a:p>
            <a:pPr algn="ctr" eaLnBrk="1" hangingPunct="1">
              <a:lnSpc>
                <a:spcPct val="85000"/>
              </a:lnSpc>
            </a:pPr>
            <a:r>
              <a:rPr lang="en-AU" b="1" dirty="0" smtClean="0">
                <a:latin typeface="Corbel" pitchFamily="34" charset="0"/>
              </a:rPr>
              <a:t> </a:t>
            </a:r>
            <a:r>
              <a:rPr lang="en-AU" b="1" dirty="0">
                <a:latin typeface="Corbel" pitchFamily="34" charset="0"/>
              </a:rPr>
              <a:t>Security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200" y="990600"/>
            <a:ext cx="1524000" cy="56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b="1" dirty="0">
                <a:latin typeface="Corbel" pitchFamily="34" charset="0"/>
              </a:rPr>
              <a:t>Smarter Healthcare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648200" y="1089291"/>
            <a:ext cx="1676401" cy="3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b="1" dirty="0" smtClean="0">
                <a:latin typeface="Corbel" pitchFamily="34" charset="0"/>
              </a:rPr>
              <a:t>Sales</a:t>
            </a:r>
            <a:endParaRPr lang="en-AU" b="1" dirty="0">
              <a:latin typeface="Corbel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5029200" y="2438400"/>
            <a:ext cx="1295400" cy="32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b="1" dirty="0">
                <a:latin typeface="Corbel" pitchFamily="34" charset="0"/>
              </a:rPr>
              <a:t>Telecom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52400" y="5186363"/>
            <a:ext cx="2057400" cy="32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b="1" dirty="0">
                <a:latin typeface="Corbel" pitchFamily="34" charset="0"/>
              </a:rPr>
              <a:t>Manufacturing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3810001"/>
            <a:ext cx="1601788" cy="32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b="1" dirty="0">
                <a:latin typeface="Corbel" pitchFamily="34" charset="0"/>
              </a:rPr>
              <a:t>Traffic Control</a:t>
            </a:r>
          </a:p>
        </p:txBody>
      </p:sp>
      <p:pic>
        <p:nvPicPr>
          <p:cNvPr id="11" name="Picture 29" descr="bev-neonatal-care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1690688" y="914400"/>
            <a:ext cx="1814512" cy="122237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/>
        </p:spPr>
      </p:pic>
      <p:pic>
        <p:nvPicPr>
          <p:cNvPr id="12" name="Picture 33" descr="bev-law-enforcement"/>
          <p:cNvPicPr>
            <a:picLocks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1687512" y="2205038"/>
            <a:ext cx="1817688" cy="122396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/>
        </p:spPr>
      </p:pic>
      <p:sp>
        <p:nvSpPr>
          <p:cNvPr id="13" name="Picture 38" descr="bev-manufacturing"/>
          <p:cNvSpPr>
            <a:spLocks noChangeArrowheads="1"/>
          </p:cNvSpPr>
          <p:nvPr/>
        </p:nvSpPr>
        <p:spPr bwMode="auto">
          <a:xfrm>
            <a:off x="-76200" y="5095875"/>
            <a:ext cx="1816100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endParaRPr lang="en-US" sz="1400">
              <a:latin typeface="Corbel" pitchFamily="34" charset="0"/>
            </a:endParaRPr>
          </a:p>
        </p:txBody>
      </p:sp>
      <p:sp>
        <p:nvSpPr>
          <p:cNvPr id="14" name="Picture 40" descr="bev-fraud-protection"/>
          <p:cNvSpPr>
            <a:spLocks noChangeArrowheads="1"/>
          </p:cNvSpPr>
          <p:nvPr/>
        </p:nvSpPr>
        <p:spPr bwMode="auto">
          <a:xfrm>
            <a:off x="7326312" y="1539875"/>
            <a:ext cx="1817688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endParaRPr lang="en-US" sz="1400">
              <a:latin typeface="Corbe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/>
          </a:blip>
          <a:srcRect l="4174" r="3887"/>
          <a:stretch/>
        </p:blipFill>
        <p:spPr>
          <a:xfrm>
            <a:off x="1704975" y="3562350"/>
            <a:ext cx="1800225" cy="1162050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extrusionH="12700">
            <a:bevelT w="31750" h="31750" prst="angle"/>
            <a:bevelB w="31750" h="31750"/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/>
          </a:blip>
          <a:srcRect t="29831"/>
          <a:stretch/>
        </p:blipFill>
        <p:spPr>
          <a:xfrm>
            <a:off x="6545263" y="2108200"/>
            <a:ext cx="1747838" cy="11684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 prst="angle"/>
            <a:bevelB w="12700" h="19050"/>
          </a:sp3d>
        </p:spPr>
      </p:pic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5029200" y="3678296"/>
            <a:ext cx="1371600" cy="56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endParaRPr lang="en-AU" b="1" dirty="0" smtClean="0">
              <a:latin typeface="Corbel" pitchFamily="34" charset="0"/>
            </a:endParaRPr>
          </a:p>
          <a:p>
            <a:pPr algn="ctr" eaLnBrk="1" hangingPunct="1">
              <a:lnSpc>
                <a:spcPct val="85000"/>
              </a:lnSpc>
            </a:pPr>
            <a:r>
              <a:rPr lang="en-AU" b="1" dirty="0" smtClean="0">
                <a:latin typeface="Corbel" pitchFamily="34" charset="0"/>
              </a:rPr>
              <a:t>Analytics</a:t>
            </a:r>
            <a:endParaRPr lang="en-AU" b="1" dirty="0">
              <a:latin typeface="Corbel" pitchFamily="34" charset="0"/>
            </a:endParaRPr>
          </a:p>
        </p:txBody>
      </p:sp>
      <p:pic>
        <p:nvPicPr>
          <p:cNvPr id="18" name="Picture 20"/>
          <p:cNvPicPr>
            <a:picLocks noChangeAspect="1" noChangeArrowheads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6551612" y="685800"/>
            <a:ext cx="1830388" cy="123666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0501" y="3483258"/>
            <a:ext cx="1756834" cy="11649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1924" y="4887384"/>
            <a:ext cx="1753276" cy="11324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5181600" y="5029200"/>
            <a:ext cx="1295400" cy="56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AU" b="1" dirty="0" smtClean="0">
                <a:latin typeface="Corbel" pitchFamily="34" charset="0"/>
              </a:rPr>
              <a:t>Search</a:t>
            </a:r>
          </a:p>
          <a:p>
            <a:pPr algn="ctr" eaLnBrk="1" hangingPunct="1">
              <a:lnSpc>
                <a:spcPct val="85000"/>
              </a:lnSpc>
            </a:pPr>
            <a:r>
              <a:rPr lang="en-AU" b="1" dirty="0" smtClean="0">
                <a:latin typeface="Corbel" pitchFamily="34" charset="0"/>
              </a:rPr>
              <a:t> </a:t>
            </a:r>
            <a:r>
              <a:rPr lang="en-AU" b="1" dirty="0">
                <a:latin typeface="Corbel" pitchFamily="34" charset="0"/>
              </a:rPr>
              <a:t>Quality</a:t>
            </a:r>
          </a:p>
        </p:txBody>
      </p:sp>
      <p:sp>
        <p:nvSpPr>
          <p:cNvPr id="22" name="Picture 40" descr="bev-fraud-protection"/>
          <p:cNvSpPr>
            <a:spLocks noChangeArrowheads="1"/>
          </p:cNvSpPr>
          <p:nvPr/>
        </p:nvSpPr>
        <p:spPr bwMode="auto">
          <a:xfrm>
            <a:off x="7107238" y="1533525"/>
            <a:ext cx="1817687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</a:pPr>
            <a:endParaRPr lang="en-US" sz="1400">
              <a:latin typeface="Corbe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40501" y="4800600"/>
            <a:ext cx="1765299" cy="122766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</p:spTree>
    <p:extLst>
      <p:ext uri="{BB962C8B-B14F-4D97-AF65-F5344CB8AC3E}">
        <p14:creationId xmlns:p14="http://schemas.microsoft.com/office/powerpoint/2010/main" val="7984155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988227"/>
          </a:xfrm>
        </p:spPr>
        <p:txBody>
          <a:bodyPr/>
          <a:lstStyle/>
          <a:p>
            <a:r>
              <a:rPr lang="en-US" b="1" u="sng" dirty="0"/>
              <a:t>Data Set Source </a:t>
            </a:r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http</a:t>
            </a:r>
            <a:r>
              <a:rPr lang="en-US" b="1" dirty="0"/>
              <a:t>://catalog.data.gov/dataset/road-traffic-injuries-2002-2010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2287100"/>
            <a:ext cx="6724650" cy="42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47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RAW DATA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125" y="2193925"/>
            <a:ext cx="784975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1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120899"/>
            <a:ext cx="8610600" cy="482601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	</a:t>
            </a:r>
            <a:r>
              <a:rPr lang="en-US" sz="2700" b="1" dirty="0"/>
              <a:t> </a:t>
            </a:r>
            <a:br>
              <a:rPr lang="en-US" sz="2700" b="1" dirty="0"/>
            </a:br>
            <a:r>
              <a:rPr lang="en-US" sz="2700" b="1" dirty="0"/>
              <a:t>College Scorecards make it easier for students to search for a college that is a good fit for them. They can use the College Scorecard to find out </a:t>
            </a: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2700" b="1" dirty="0"/>
              <a:t/>
            </a:r>
            <a:br>
              <a:rPr lang="en-US" sz="2700" b="1" dirty="0"/>
            </a:br>
            <a:r>
              <a:rPr lang="en-US" sz="2700" b="1" dirty="0" smtClean="0"/>
              <a:t/>
            </a:r>
            <a:br>
              <a:rPr lang="en-US" sz="2700" b="1" dirty="0" smtClean="0"/>
            </a:br>
            <a:r>
              <a:rPr lang="en-US" sz="2700" b="1" dirty="0"/>
              <a:t/>
            </a:r>
            <a:br>
              <a:rPr lang="en-US" sz="2700" b="1" dirty="0"/>
            </a:br>
            <a:r>
              <a:rPr lang="en-US" sz="2700" b="1" dirty="0" smtClean="0"/>
              <a:t>more </a:t>
            </a:r>
            <a:r>
              <a:rPr lang="en-US" sz="2700" b="1" dirty="0"/>
              <a:t>about a </a:t>
            </a:r>
            <a:r>
              <a:rPr lang="en-US" sz="2700" b="1" dirty="0" smtClean="0"/>
              <a:t>college's: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949700"/>
            <a:ext cx="10820400" cy="2268985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Popular Colleges among students</a:t>
            </a:r>
          </a:p>
          <a:p>
            <a:r>
              <a:rPr lang="en-US" sz="2400" b="1" dirty="0" smtClean="0"/>
              <a:t>Affordability</a:t>
            </a:r>
          </a:p>
          <a:p>
            <a:r>
              <a:rPr lang="en-US" sz="2400" b="1" dirty="0" smtClean="0"/>
              <a:t>Net </a:t>
            </a:r>
            <a:r>
              <a:rPr lang="en-US" sz="2400" b="1" dirty="0"/>
              <a:t>Price </a:t>
            </a:r>
            <a:endParaRPr lang="en-US" sz="2400" b="1" dirty="0" smtClean="0"/>
          </a:p>
          <a:p>
            <a:r>
              <a:rPr lang="en-US" sz="2400" b="1" dirty="0" smtClean="0"/>
              <a:t>No of enrollments</a:t>
            </a:r>
          </a:p>
          <a:p>
            <a:r>
              <a:rPr lang="en-US" sz="2400" b="1" dirty="0" smtClean="0"/>
              <a:t>State with Most number of University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2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4373"/>
            <a:ext cx="9982200" cy="1293028"/>
          </a:xfrm>
        </p:spPr>
        <p:txBody>
          <a:bodyPr/>
          <a:lstStyle/>
          <a:p>
            <a:r>
              <a:rPr lang="en-US" b="1" dirty="0" smtClean="0"/>
              <a:t>Technologies What have we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Microsoft Power BI</a:t>
            </a:r>
          </a:p>
          <a:p>
            <a:r>
              <a:rPr lang="en-US" sz="2800" b="1" dirty="0"/>
              <a:t>Apache </a:t>
            </a:r>
            <a:r>
              <a:rPr lang="en-US" sz="2800" b="1" dirty="0" smtClean="0"/>
              <a:t>Ambari</a:t>
            </a:r>
            <a:r>
              <a:rPr lang="en-US" sz="2800" b="1" dirty="0"/>
              <a:t> </a:t>
            </a:r>
            <a:r>
              <a:rPr lang="en-US" sz="2800" b="1" dirty="0" smtClean="0"/>
              <a:t>- </a:t>
            </a:r>
            <a:r>
              <a:rPr lang="en-US" sz="2800" dirty="0" smtClean="0"/>
              <a:t>Version </a:t>
            </a:r>
            <a:r>
              <a:rPr lang="en-US" sz="2800" dirty="0"/>
              <a:t>2.1.2 </a:t>
            </a:r>
            <a:endParaRPr lang="en-US" sz="2800" dirty="0" smtClean="0"/>
          </a:p>
          <a:p>
            <a:r>
              <a:rPr lang="en-US" sz="2800" b="1" dirty="0"/>
              <a:t>Hortonworks Sandbox with HDP </a:t>
            </a:r>
            <a:r>
              <a:rPr lang="en-US" sz="2800" b="1" dirty="0" smtClean="0"/>
              <a:t>2.4</a:t>
            </a:r>
          </a:p>
          <a:p>
            <a:r>
              <a:rPr lang="en-US" sz="2800" b="1" dirty="0"/>
              <a:t>HIVE</a:t>
            </a:r>
          </a:p>
          <a:p>
            <a:r>
              <a:rPr lang="en-US" sz="2800" b="1" dirty="0" smtClean="0"/>
              <a:t>Microsoft Excel</a:t>
            </a:r>
          </a:p>
          <a:p>
            <a:r>
              <a:rPr lang="en-US" sz="2800" b="1" dirty="0" smtClean="0"/>
              <a:t>Putty - </a:t>
            </a:r>
            <a:r>
              <a:rPr lang="en-US" sz="2800" dirty="0" smtClean="0"/>
              <a:t>Release 0.65</a:t>
            </a:r>
          </a:p>
          <a:p>
            <a:r>
              <a:rPr lang="en-US" sz="2800" b="1" dirty="0" smtClean="0"/>
              <a:t>Google Fusion Table</a:t>
            </a:r>
          </a:p>
          <a:p>
            <a:endParaRPr lang="en-US" sz="2800" b="1" dirty="0" smtClean="0"/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2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3E13AC5-2E13-469F-8A58-230968D279CE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95D3BF77-EAB4-4C6E-B910-03B806000CE6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344B8AF-334C-4B7A-A67C-617AEB946D2C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398F4FE-7298-4B62-9AB7-852A5A2306EA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7E3D7CD-93CC-41E8-B3A8-71D87CBEBA47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989681-9A36-473C-96D8-25456CAF9666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4A0D52A-810A-45AC-B21A-57C897DE09D1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268277BD-C65D-4483-B43F-646DB7E893D7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A4D01AF4-9E52-4B0D-B436-92EF8163A06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22E97DA-D492-4264-8485-872CFF9669B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B5AC52D9-CBD7-48D4-968F-B9F269A05E5A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96C8217-95B4-4A11-AC37-E9399A6881A0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919</TotalTime>
  <Words>571</Words>
  <Application>Microsoft Office PowerPoint</Application>
  <PresentationFormat>Widescreen</PresentationFormat>
  <Paragraphs>141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MS PGothic</vt:lpstr>
      <vt:lpstr>Arial</vt:lpstr>
      <vt:lpstr>Century Gothic</vt:lpstr>
      <vt:lpstr>Corbel</vt:lpstr>
      <vt:lpstr>Verdana</vt:lpstr>
      <vt:lpstr>Wingdings</vt:lpstr>
      <vt:lpstr>Vapor Trail</vt:lpstr>
      <vt:lpstr>College Scorecard ANALYSIS USING HIVE </vt:lpstr>
      <vt:lpstr>Table of content</vt:lpstr>
      <vt:lpstr>BIG DATA IN AROUND THE WORLD</vt:lpstr>
      <vt:lpstr>BIG DATA ECO-SYSTEMS</vt:lpstr>
      <vt:lpstr>PowerPoint Presentation</vt:lpstr>
      <vt:lpstr>Data Set Source -</vt:lpstr>
      <vt:lpstr>THE RAW DATA</vt:lpstr>
      <vt:lpstr>   College Scorecards make it easier for students to search for a college that is a good fit for them. They can use the College Scorecard to find out     more about a college's: </vt:lpstr>
      <vt:lpstr>Technologies What have we used</vt:lpstr>
      <vt:lpstr>System Development Life Cycle</vt:lpstr>
      <vt:lpstr>System Development Life Cycle</vt:lpstr>
      <vt:lpstr>What is our project</vt:lpstr>
      <vt:lpstr>CREATING THE CLUSTER in SanDBOX</vt:lpstr>
      <vt:lpstr>USING PUTTY TO LOGIN TO CLUSTER and CHECK HIVE STATUS</vt:lpstr>
      <vt:lpstr>PROCESS OF Analysis</vt:lpstr>
      <vt:lpstr>Flowchart OF DATA ANALYSIS</vt:lpstr>
      <vt:lpstr>Data upload via Ambari</vt:lpstr>
      <vt:lpstr>Creating the tables</vt:lpstr>
      <vt:lpstr>CREATING A COST TABLE</vt:lpstr>
      <vt:lpstr>Output of QUERY</vt:lpstr>
      <vt:lpstr>RESULTS of the QUERY</vt:lpstr>
      <vt:lpstr>Downloading RESULTS into CSV FORMAT</vt:lpstr>
      <vt:lpstr>HIVE Query FOR SORTING DATA</vt:lpstr>
      <vt:lpstr>MICROSOFT POWER BI USED FOR DATA ANALYSIS</vt:lpstr>
      <vt:lpstr>COMBINING THE RESULT QUERY together For analysis</vt:lpstr>
      <vt:lpstr>Graphical Representation using POWER BI</vt:lpstr>
      <vt:lpstr>Graphical Representation using POWERVIEW</vt:lpstr>
      <vt:lpstr>Graphical Representation using Google Fusion Tables</vt:lpstr>
      <vt:lpstr>Graphical Representation using Power BI MOST COSTLY UNIVERSITY IS IN EAST COST</vt:lpstr>
      <vt:lpstr>OVERALL INEXPENSIVE College </vt:lpstr>
      <vt:lpstr>Best Admit rates Among colleges</vt:lpstr>
      <vt:lpstr>conclusion</vt:lpstr>
      <vt:lpstr>Sate with highest number of university</vt:lpstr>
      <vt:lpstr>Most Popular college Majors</vt:lpstr>
      <vt:lpstr>CONCLUSION</vt:lpstr>
      <vt:lpstr>Link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VIOLATION ANALYSIS</dc:title>
  <dc:creator>mjoshi6@calstatela.edu</dc:creator>
  <cp:lastModifiedBy>Patil, Aditya G</cp:lastModifiedBy>
  <cp:revision>84</cp:revision>
  <dcterms:created xsi:type="dcterms:W3CDTF">2015-12-03T07:25:13Z</dcterms:created>
  <dcterms:modified xsi:type="dcterms:W3CDTF">2017-07-02T11:38:59Z</dcterms:modified>
</cp:coreProperties>
</file>